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Economica" panose="020B0604020202020204" charset="0"/>
      <p:regular r:id="rId10"/>
      <p:bold r:id="rId11"/>
      <p:italic r:id="rId12"/>
      <p:boldItalic r:id="rId13"/>
    </p:embeddedFont>
    <p:embeddedFont>
      <p:font typeface="Open Sans"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374bc2279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374bc2279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our project is to forecast consumption and client need to facilitate placing orders to Crafty’s distributors and ensure necessary warehouse stock reduce missed sales opportunities. Functional requirements specify what the product must do—the actions it must perform to satisfy the fundamental reasons for its existence. For example, this functional requirement describes something the product has to do if it is to complete the work that it is intended to perform. For Consumer Aware Warehouse Management, the product shall..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374bc227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374bc227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000">
                <a:solidFill>
                  <a:schemeClr val="dk1"/>
                </a:solidFill>
                <a:latin typeface="Open Sans"/>
                <a:ea typeface="Open Sans"/>
                <a:cs typeface="Open Sans"/>
                <a:sym typeface="Open Sans"/>
              </a:rPr>
              <a:t>Operational requirements specify what the product has to do in order to operate correctly in its environment. Specific to our project, ordering needs to account for limited warehouse space, and space in client sites. Seasonal changes in consumption also need to be taken in consideration when predicting what to order. Some products have an expiration date, the ordering and delivery of the product is more time critical, also in general</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374bc2279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374bc2279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economic requirement for this project is to minimize the cost. There are three things within the scope of our project to minimize the cost. By paying attention to the items’ expiration date we can minimize waste by sell them to customers before the expiry date. We can also minimize the cost by keeping the inventory in the warehouses low without missing out on sales. By keeping items in storage they cost money because it takes up space that could hold other items that have a higher turn around time. The items also have a chance to now expire because they are sitting in the warehouse instead of going to a customer. With that being said we don’t want to have the inventory to be too low because then we won’t have the items in stock for customers to purchase losing out in sales, and since it can take days to weeks to get some items in stock we can lose a lot of sales during that time. We also need to consider the different costs distributors charge to the same product, their shipping costs, and minimum purchase amounts.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374bc2279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374bc2279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certain design standards that we know we need to follow from the context of the project, others we understand from our meetings thus far, and still others that need to be hashed out still.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Digital Design standards include the uabiulity of the product we will be providing. However, when integrated into our clients system, it will not have a visible user interfaec. It will, insted be operating out of sight, making forcasts on product need from data provided by our clients system already built out. However, the client expressed an understanding that since the proof of concept that will not be connected to their system, it will need a dashboard of sorts that will additionally allow us to demo a product at the conclusion of the class.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There are a number of digital design standards that we will be complying with for this. For xample, the proof of concept shall use Crafty company color scheme. The proof of concept shall visually represent the inpiuts and outputs of the system. The proof of concept shall allow users to manually modify those variables.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Additionally, Digital design also includes things like coding standards that will need to be complied with so crafty can more easly integrate the product at the conclusion of the proof of concept.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Finally, certain accesability design standards should be followed reguardless of the permancy of the user interface. One criterian we will be lookking to impliment is the idea of POUR accesability standards (percivable, operable, understandable, and robust)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3802ab8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3802ab8a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74bc2279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74bc2279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covers software artifacts and deliverables. First we’ll take a look at documentation, as that is what we will cover for the first semester. We will have an internal wiki and also post our weekly meeting notes to our website. Documentation also includes requirements documentation, use case diagrams and any other UML artifacts we might include. Our main method of project communication and progress will be through gitlab issues. Trello and slack are used too because it is a fast way to get our message across; however any details we deem import can be easily added to the gitlab issues. Our first deliverable will be our architectural overview in which we will finalize our tech stack. The final report is due april 30th.</a:t>
            </a:r>
            <a:endParaRPr/>
          </a:p>
          <a:p>
            <a:pPr marL="0" lvl="0" indent="0" algn="l" rtl="0">
              <a:spcBef>
                <a:spcPts val="0"/>
              </a:spcBef>
              <a:spcAft>
                <a:spcPts val="0"/>
              </a:spcAft>
              <a:buNone/>
            </a:pPr>
            <a:endParaRPr/>
          </a:p>
          <a:p>
            <a:pPr marL="0" lvl="0" indent="0" algn="l" rtl="0">
              <a:spcBef>
                <a:spcPts val="0"/>
              </a:spcBef>
              <a:spcAft>
                <a:spcPts val="0"/>
              </a:spcAft>
              <a:buNone/>
            </a:pPr>
            <a:r>
              <a:rPr lang="en"/>
              <a:t>Moving onto Software deliverables; these will be executable software products. Our alpha version is due February 29th. Unit-testing will be finalized march 31st. And finally, integration testing will be complete on april 30th.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Requirements &amp; Engineering Standards</a:t>
            </a:r>
            <a:endParaRPr sz="3600"/>
          </a:p>
        </p:txBody>
      </p:sp>
      <p:sp>
        <p:nvSpPr>
          <p:cNvPr id="63" name="Google Shape;63;p13"/>
          <p:cNvSpPr txBox="1">
            <a:spLocks noGrp="1"/>
          </p:cNvSpPr>
          <p:nvPr>
            <p:ph type="subTitle" idx="1"/>
          </p:nvPr>
        </p:nvSpPr>
        <p:spPr>
          <a:xfrm>
            <a:off x="2812750" y="3116575"/>
            <a:ext cx="34653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Sdmay20-25: Consumer Aware Warehouse Management</a:t>
            </a:r>
            <a:endParaRPr/>
          </a:p>
        </p:txBody>
      </p:sp>
    </p:spTree>
  </p:cSld>
  <p:clrMapOvr>
    <a:masterClrMapping/>
  </p:clrMapOvr>
  <mc:AlternateContent xmlns:mc="http://schemas.openxmlformats.org/markup-compatibility/2006">
    <mc:Choice xmlns:p14="http://schemas.microsoft.com/office/powerpoint/2010/main" Requires="p14">
      <p:transition spd="slow" p14:dur="2000" advTm="3595"/>
    </mc:Choice>
    <mc:Fallback>
      <p:transition spd="slow" advTm="35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Functional Requirements</a:t>
            </a:r>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product shall forecast inventory for the Crafty warehouse</a:t>
            </a:r>
            <a:endParaRPr/>
          </a:p>
          <a:p>
            <a:pPr marL="914400" lvl="1" indent="-317500" algn="l" rtl="0">
              <a:spcBef>
                <a:spcPts val="0"/>
              </a:spcBef>
              <a:spcAft>
                <a:spcPts val="0"/>
              </a:spcAft>
              <a:buSzPts val="1400"/>
              <a:buChar char="○"/>
            </a:pPr>
            <a:r>
              <a:rPr lang="en"/>
              <a:t>The product shall predict customer needs and demands</a:t>
            </a:r>
            <a:endParaRPr/>
          </a:p>
          <a:p>
            <a:pPr marL="914400" lvl="1" indent="-317500" algn="l" rtl="0">
              <a:spcBef>
                <a:spcPts val="0"/>
              </a:spcBef>
              <a:spcAft>
                <a:spcPts val="0"/>
              </a:spcAft>
              <a:buSzPts val="1400"/>
              <a:buChar char="○"/>
            </a:pPr>
            <a:r>
              <a:rPr lang="en"/>
              <a:t>The product shall take into account current customer requests</a:t>
            </a:r>
            <a:endParaRPr/>
          </a:p>
          <a:p>
            <a:pPr marL="457200" lvl="0" indent="-342900" algn="l" rtl="0">
              <a:spcBef>
                <a:spcPts val="0"/>
              </a:spcBef>
              <a:spcAft>
                <a:spcPts val="0"/>
              </a:spcAft>
              <a:buSzPts val="1800"/>
              <a:buChar char="●"/>
            </a:pPr>
            <a:r>
              <a:rPr lang="en"/>
              <a:t>The product shall track current warehouse space</a:t>
            </a:r>
            <a:endParaRPr/>
          </a:p>
          <a:p>
            <a:pPr marL="457200" lvl="0" indent="-342900" algn="l" rtl="0">
              <a:spcBef>
                <a:spcPts val="0"/>
              </a:spcBef>
              <a:spcAft>
                <a:spcPts val="0"/>
              </a:spcAft>
              <a:buSzPts val="1800"/>
              <a:buChar char="●"/>
            </a:pPr>
            <a:r>
              <a:rPr lang="en"/>
              <a:t>The product shall track current warehouse inventory</a:t>
            </a:r>
            <a:endParaRPr/>
          </a:p>
          <a:p>
            <a:pPr marL="457200" lvl="0" indent="-342900" algn="l" rtl="0">
              <a:spcBef>
                <a:spcPts val="0"/>
              </a:spcBef>
              <a:spcAft>
                <a:spcPts val="0"/>
              </a:spcAft>
              <a:buSzPts val="1800"/>
              <a:buChar char="●"/>
            </a:pPr>
            <a:r>
              <a:rPr lang="en"/>
              <a:t>The product shall take into account future orders when ordering</a:t>
            </a:r>
            <a:endParaRPr/>
          </a:p>
          <a:p>
            <a:pPr marL="457200" lvl="0" indent="-342900" algn="l" rtl="0">
              <a:spcBef>
                <a:spcPts val="0"/>
              </a:spcBef>
              <a:spcAft>
                <a:spcPts val="0"/>
              </a:spcAft>
              <a:buSzPts val="1800"/>
              <a:buChar char="●"/>
            </a:pPr>
            <a:r>
              <a:rPr lang="en"/>
              <a:t>The product shall notify ordering staff that a product is low</a:t>
            </a:r>
            <a:endParaRPr/>
          </a:p>
          <a:p>
            <a:pPr marL="457200" lvl="0" indent="-342900" algn="l" rtl="0">
              <a:spcBef>
                <a:spcPts val="0"/>
              </a:spcBef>
              <a:spcAft>
                <a:spcPts val="0"/>
              </a:spcAft>
              <a:buSzPts val="1800"/>
              <a:buChar char="●"/>
            </a:pPr>
            <a:r>
              <a:rPr lang="en"/>
              <a:t>The product shall display information in a dashboard</a:t>
            </a:r>
            <a:endParaRPr/>
          </a:p>
          <a:p>
            <a:pPr marL="914400" lvl="1" indent="-317500" algn="l" rtl="0">
              <a:spcBef>
                <a:spcPts val="0"/>
              </a:spcBef>
              <a:spcAft>
                <a:spcPts val="0"/>
              </a:spcAft>
              <a:buSzPts val="1400"/>
              <a:buChar char="○"/>
            </a:pPr>
            <a:r>
              <a:rPr lang="en"/>
              <a:t>The product shall display current warehouse stock</a:t>
            </a:r>
            <a:endParaRPr/>
          </a:p>
          <a:p>
            <a:pPr marL="914400" lvl="1" indent="-317500" algn="l" rtl="0">
              <a:spcBef>
                <a:spcPts val="0"/>
              </a:spcBef>
              <a:spcAft>
                <a:spcPts val="0"/>
              </a:spcAft>
              <a:buSzPts val="1400"/>
              <a:buChar char="○"/>
            </a:pPr>
            <a:r>
              <a:rPr lang="en"/>
              <a:t>The product shall display future warehouse stock</a:t>
            </a:r>
            <a:endParaRPr/>
          </a:p>
        </p:txBody>
      </p:sp>
      <p:pic>
        <p:nvPicPr>
          <p:cNvPr id="3" name="Audio 2">
            <a:hlinkClick r:id="" action="ppaction://media"/>
            <a:extLst>
              <a:ext uri="{FF2B5EF4-FFF2-40B4-BE49-F238E27FC236}">
                <a16:creationId xmlns:a16="http://schemas.microsoft.com/office/drawing/2014/main" id="{B5E70060-4FC1-4641-9B37-77EFD70A08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268"/>
    </mc:Choice>
    <mc:Fallback>
      <p:transition spd="slow" advTm="34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Environmental/Operational Requirements</a:t>
            </a:r>
            <a:endParaRPr/>
          </a:p>
        </p:txBody>
      </p:sp>
      <p:sp>
        <p:nvSpPr>
          <p:cNvPr id="75" name="Google Shape;75;p15"/>
          <p:cNvSpPr txBox="1">
            <a:spLocks noGrp="1"/>
          </p:cNvSpPr>
          <p:nvPr>
            <p:ph type="body" idx="1"/>
          </p:nvPr>
        </p:nvSpPr>
        <p:spPr>
          <a:xfrm>
            <a:off x="3879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Limited space in warehouse and client sites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Seasonal changes in consumption</a:t>
            </a:r>
            <a:endParaRPr>
              <a:solidFill>
                <a:srgbClr val="000000"/>
              </a:solidFil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Some products have expiration dates</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Inventory needs to make it to our warehouse at least 1 day prior to it being shipped to a client</a:t>
            </a:r>
            <a:endParaRPr>
              <a:solidFill>
                <a:srgbClr val="000000"/>
              </a:solidFill>
              <a:latin typeface="Arial"/>
              <a:ea typeface="Arial"/>
              <a:cs typeface="Arial"/>
              <a:sym typeface="Arial"/>
            </a:endParaRPr>
          </a:p>
        </p:txBody>
      </p:sp>
      <p:pic>
        <p:nvPicPr>
          <p:cNvPr id="3" name="Audio 2">
            <a:hlinkClick r:id="" action="ppaction://media"/>
            <a:extLst>
              <a:ext uri="{FF2B5EF4-FFF2-40B4-BE49-F238E27FC236}">
                <a16:creationId xmlns:a16="http://schemas.microsoft.com/office/drawing/2014/main" id="{A8FF9208-D01D-4B70-BDC8-8306E11422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890"/>
    </mc:Choice>
    <mc:Fallback>
      <p:transition spd="slow" advTm="38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Economic Requirements</a:t>
            </a:r>
            <a:endParaRPr/>
          </a:p>
        </p:txBody>
      </p:sp>
      <p:sp>
        <p:nvSpPr>
          <p:cNvPr id="81" name="Google Shape;81;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Minimizing Cost</a:t>
            </a:r>
            <a:endParaRPr/>
          </a:p>
          <a:p>
            <a:pPr marL="457200" lvl="0" indent="-342900" algn="l" rtl="0">
              <a:spcBef>
                <a:spcPts val="1600"/>
              </a:spcBef>
              <a:spcAft>
                <a:spcPts val="0"/>
              </a:spcAft>
              <a:buSzPts val="1800"/>
              <a:buChar char="●"/>
            </a:pPr>
            <a:r>
              <a:rPr lang="en"/>
              <a:t>Minimizing waste by keeping track of inventory expiration dates</a:t>
            </a:r>
            <a:endParaRPr/>
          </a:p>
          <a:p>
            <a:pPr marL="457200" lvl="0" indent="-342900" algn="l" rtl="0">
              <a:spcBef>
                <a:spcPts val="0"/>
              </a:spcBef>
              <a:spcAft>
                <a:spcPts val="0"/>
              </a:spcAft>
              <a:buSzPts val="1800"/>
              <a:buChar char="●"/>
            </a:pPr>
            <a:r>
              <a:rPr lang="en"/>
              <a:t>Keeping the warehouse storage low without missing out on sales</a:t>
            </a:r>
            <a:endParaRPr/>
          </a:p>
          <a:p>
            <a:pPr marL="457200" lvl="0" indent="-342900" algn="l" rtl="0">
              <a:spcBef>
                <a:spcPts val="0"/>
              </a:spcBef>
              <a:spcAft>
                <a:spcPts val="0"/>
              </a:spcAft>
              <a:buSzPts val="1800"/>
              <a:buChar char="●"/>
            </a:pPr>
            <a:r>
              <a:rPr lang="en"/>
              <a:t>Lower the buying cost by considering different distributors prices to ship</a:t>
            </a:r>
            <a:endParaRPr/>
          </a:p>
          <a:p>
            <a:pPr marL="0" lvl="0" indent="0" algn="l" rtl="0">
              <a:spcBef>
                <a:spcPts val="1600"/>
              </a:spcBef>
              <a:spcAft>
                <a:spcPts val="1600"/>
              </a:spcAft>
              <a:buNone/>
            </a:pPr>
            <a:endParaRPr/>
          </a:p>
        </p:txBody>
      </p:sp>
      <p:pic>
        <p:nvPicPr>
          <p:cNvPr id="2" name="Audio 1">
            <a:hlinkClick r:id="" action="ppaction://media"/>
            <a:extLst>
              <a:ext uri="{FF2B5EF4-FFF2-40B4-BE49-F238E27FC236}">
                <a16:creationId xmlns:a16="http://schemas.microsoft.com/office/drawing/2014/main" id="{EB0F097B-3A20-4614-92A9-D7B3ACB128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414"/>
    </mc:Choice>
    <mc:Fallback>
      <p:transition spd="slow" advTm="604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Design Standards</a:t>
            </a:r>
            <a:endParaRPr/>
          </a:p>
        </p:txBody>
      </p:sp>
      <p:sp>
        <p:nvSpPr>
          <p:cNvPr id="87" name="Google Shape;87;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Product dashboard for quick editing of inputs and better view of outputs</a:t>
            </a:r>
            <a:endParaRPr/>
          </a:p>
          <a:p>
            <a:pPr marL="457200" lvl="0" indent="-342900" algn="l" rtl="0">
              <a:spcBef>
                <a:spcPts val="0"/>
              </a:spcBef>
              <a:spcAft>
                <a:spcPts val="0"/>
              </a:spcAft>
              <a:buSzPts val="1800"/>
              <a:buChar char="●"/>
            </a:pPr>
            <a:r>
              <a:rPr lang="en"/>
              <a:t>Segmented systems for easier integration into Crafty systems (Usability)</a:t>
            </a:r>
            <a:endParaRPr/>
          </a:p>
          <a:p>
            <a:pPr marL="457200" lvl="0" indent="-342900" algn="l" rtl="0">
              <a:spcBef>
                <a:spcPts val="0"/>
              </a:spcBef>
              <a:spcAft>
                <a:spcPts val="0"/>
              </a:spcAft>
              <a:buSzPts val="1800"/>
              <a:buChar char="●"/>
            </a:pPr>
            <a:r>
              <a:rPr lang="en"/>
              <a:t>Look and Feel</a:t>
            </a:r>
            <a:endParaRPr/>
          </a:p>
          <a:p>
            <a:pPr marL="457200" lvl="0" indent="-342900" algn="l" rtl="0">
              <a:spcBef>
                <a:spcPts val="0"/>
              </a:spcBef>
              <a:spcAft>
                <a:spcPts val="0"/>
              </a:spcAft>
              <a:buSzPts val="1800"/>
              <a:buChar char="●"/>
            </a:pPr>
            <a:r>
              <a:rPr lang="en"/>
              <a:t>Coding Standards</a:t>
            </a:r>
            <a:endParaRPr/>
          </a:p>
          <a:p>
            <a:pPr marL="457200" lvl="0" indent="-342900" algn="l" rtl="0">
              <a:spcBef>
                <a:spcPts val="0"/>
              </a:spcBef>
              <a:spcAft>
                <a:spcPts val="0"/>
              </a:spcAft>
              <a:buSzPts val="1800"/>
              <a:buChar char="●"/>
            </a:pPr>
            <a:r>
              <a:rPr lang="en"/>
              <a:t>Accessibility Standards (POUR)</a:t>
            </a:r>
            <a:endParaRPr/>
          </a:p>
          <a:p>
            <a:pPr marL="0" lvl="0" indent="0" algn="l" rtl="0">
              <a:spcBef>
                <a:spcPts val="1600"/>
              </a:spcBef>
              <a:spcAft>
                <a:spcPts val="1600"/>
              </a:spcAft>
              <a:buNone/>
            </a:pPr>
            <a:endParaRPr/>
          </a:p>
        </p:txBody>
      </p:sp>
      <p:pic>
        <p:nvPicPr>
          <p:cNvPr id="4" name="Audio 3">
            <a:hlinkClick r:id="" action="ppaction://media"/>
            <a:extLst>
              <a:ext uri="{FF2B5EF4-FFF2-40B4-BE49-F238E27FC236}">
                <a16:creationId xmlns:a16="http://schemas.microsoft.com/office/drawing/2014/main" id="{B1C376A4-EC0D-4F8E-B12C-9A867ED0E1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8206"/>
    </mc:Choice>
    <mc:Fallback>
      <p:transition spd="slow" advTm="58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Software Engineering Standards</a:t>
            </a:r>
            <a:endParaRPr/>
          </a:p>
        </p:txBody>
      </p:sp>
      <p:sp>
        <p:nvSpPr>
          <p:cNvPr id="93" name="Google Shape;93;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Development Standards</a:t>
            </a:r>
            <a:endParaRPr/>
          </a:p>
          <a:p>
            <a:pPr marL="457200" lvl="0" indent="-342900" algn="l" rtl="0">
              <a:spcBef>
                <a:spcPts val="1600"/>
              </a:spcBef>
              <a:spcAft>
                <a:spcPts val="0"/>
              </a:spcAft>
              <a:buSzPts val="1800"/>
              <a:buChar char="●"/>
            </a:pPr>
            <a:r>
              <a:rPr lang="en"/>
              <a:t>Source Control Best Practices</a:t>
            </a:r>
            <a:endParaRPr/>
          </a:p>
          <a:p>
            <a:pPr marL="914400" lvl="1" indent="-317500" algn="l" rtl="0">
              <a:spcBef>
                <a:spcPts val="0"/>
              </a:spcBef>
              <a:spcAft>
                <a:spcPts val="0"/>
              </a:spcAft>
              <a:buSzPts val="1400"/>
              <a:buChar char="○"/>
            </a:pPr>
            <a:r>
              <a:rPr lang="en"/>
              <a:t>Code Review</a:t>
            </a:r>
            <a:endParaRPr/>
          </a:p>
          <a:p>
            <a:pPr marL="914400" lvl="1" indent="-317500" algn="l" rtl="0">
              <a:spcBef>
                <a:spcPts val="0"/>
              </a:spcBef>
              <a:spcAft>
                <a:spcPts val="0"/>
              </a:spcAft>
              <a:buSzPts val="1400"/>
              <a:buChar char="○"/>
            </a:pPr>
            <a:r>
              <a:rPr lang="en"/>
              <a:t>Merge Requests</a:t>
            </a:r>
            <a:endParaRPr/>
          </a:p>
          <a:p>
            <a:pPr marL="914400" lvl="1" indent="-317500" algn="l" rtl="0">
              <a:spcBef>
                <a:spcPts val="0"/>
              </a:spcBef>
              <a:spcAft>
                <a:spcPts val="0"/>
              </a:spcAft>
              <a:buSzPts val="1400"/>
              <a:buChar char="○"/>
            </a:pPr>
            <a:r>
              <a:rPr lang="en"/>
              <a:t>Separate Feature branches</a:t>
            </a:r>
            <a:endParaRPr/>
          </a:p>
          <a:p>
            <a:pPr marL="457200" lvl="0" indent="-342900" algn="l" rtl="0">
              <a:spcBef>
                <a:spcPts val="0"/>
              </a:spcBef>
              <a:spcAft>
                <a:spcPts val="0"/>
              </a:spcAft>
              <a:buSzPts val="1800"/>
              <a:buChar char="●"/>
            </a:pPr>
            <a:r>
              <a:rPr lang="en"/>
              <a:t>Shared Team Knowledge of Codebase</a:t>
            </a:r>
            <a:endParaRPr/>
          </a:p>
          <a:p>
            <a:pPr marL="457200" lvl="0" indent="-342900" algn="l" rtl="0">
              <a:spcBef>
                <a:spcPts val="0"/>
              </a:spcBef>
              <a:spcAft>
                <a:spcPts val="0"/>
              </a:spcAft>
              <a:buSzPts val="1800"/>
              <a:buChar char="●"/>
            </a:pPr>
            <a:r>
              <a:rPr lang="en"/>
              <a:t>Tests</a:t>
            </a:r>
            <a:endParaRPr/>
          </a:p>
          <a:p>
            <a:pPr marL="914400" lvl="1" indent="-317500" algn="l" rtl="0">
              <a:spcBef>
                <a:spcPts val="0"/>
              </a:spcBef>
              <a:spcAft>
                <a:spcPts val="0"/>
              </a:spcAft>
              <a:buSzPts val="1400"/>
              <a:buChar char="○"/>
            </a:pPr>
            <a:r>
              <a:rPr lang="en"/>
              <a:t>Automated Testing Where possible</a:t>
            </a:r>
            <a:endParaRPr/>
          </a:p>
          <a:p>
            <a:pPr marL="457200" lvl="0" indent="-342900" algn="l" rtl="0">
              <a:spcBef>
                <a:spcPts val="0"/>
              </a:spcBef>
              <a:spcAft>
                <a:spcPts val="0"/>
              </a:spcAft>
              <a:buSzPts val="1800"/>
              <a:buChar char="●"/>
            </a:pPr>
            <a:r>
              <a:rPr lang="en"/>
              <a:t>Unified coding standard</a:t>
            </a:r>
            <a:endParaRPr/>
          </a:p>
          <a:p>
            <a:pPr marL="914400" lvl="1" indent="-317500" algn="l" rtl="0">
              <a:spcBef>
                <a:spcPts val="0"/>
              </a:spcBef>
              <a:spcAft>
                <a:spcPts val="0"/>
              </a:spcAft>
              <a:buSzPts val="1400"/>
              <a:buChar char="○"/>
            </a:pPr>
            <a:r>
              <a:rPr lang="en"/>
              <a:t>Indentations, variable names, tabs vs spaces</a:t>
            </a:r>
            <a:endParaRPr/>
          </a:p>
        </p:txBody>
      </p:sp>
      <p:pic>
        <p:nvPicPr>
          <p:cNvPr id="3" name="Audio 2">
            <a:hlinkClick r:id="" action="ppaction://media"/>
            <a:extLst>
              <a:ext uri="{FF2B5EF4-FFF2-40B4-BE49-F238E27FC236}">
                <a16:creationId xmlns:a16="http://schemas.microsoft.com/office/drawing/2014/main" id="{65504AD3-559B-427F-BEDC-883DAF62CC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8820"/>
    </mc:Choice>
    <mc:Fallback>
      <p:transition spd="slow" advTm="68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Software Development Standards</a:t>
            </a:r>
            <a:endParaRPr/>
          </a:p>
        </p:txBody>
      </p:sp>
      <p:sp>
        <p:nvSpPr>
          <p:cNvPr id="99" name="Google Shape;99;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Documentation</a:t>
            </a:r>
            <a:endParaRPr/>
          </a:p>
          <a:p>
            <a:pPr marL="914400" lvl="1" indent="-317500" algn="l" rtl="0">
              <a:spcBef>
                <a:spcPts val="0"/>
              </a:spcBef>
              <a:spcAft>
                <a:spcPts val="0"/>
              </a:spcAft>
              <a:buSzPts val="1400"/>
              <a:buChar char="○"/>
            </a:pPr>
            <a:r>
              <a:rPr lang="en"/>
              <a:t>Wiki, weekly meeting notes</a:t>
            </a:r>
            <a:endParaRPr/>
          </a:p>
          <a:p>
            <a:pPr marL="914400" lvl="1" indent="-317500" algn="l" rtl="0">
              <a:spcBef>
                <a:spcPts val="0"/>
              </a:spcBef>
              <a:spcAft>
                <a:spcPts val="0"/>
              </a:spcAft>
              <a:buSzPts val="1400"/>
              <a:buChar char="○"/>
            </a:pPr>
            <a:r>
              <a:rPr lang="en"/>
              <a:t>Requirements, Use case diagrams, UML</a:t>
            </a:r>
            <a:endParaRPr/>
          </a:p>
          <a:p>
            <a:pPr marL="914400" lvl="1" indent="-317500" algn="l" rtl="0">
              <a:spcBef>
                <a:spcPts val="0"/>
              </a:spcBef>
              <a:spcAft>
                <a:spcPts val="0"/>
              </a:spcAft>
              <a:buSzPts val="1400"/>
              <a:buChar char="○"/>
            </a:pPr>
            <a:r>
              <a:rPr lang="en"/>
              <a:t>Gitlab issues, Trello, Slack </a:t>
            </a:r>
            <a:endParaRPr/>
          </a:p>
          <a:p>
            <a:pPr marL="914400" lvl="1" indent="-317500" algn="l" rtl="0">
              <a:spcBef>
                <a:spcPts val="0"/>
              </a:spcBef>
              <a:spcAft>
                <a:spcPts val="0"/>
              </a:spcAft>
              <a:buSzPts val="1400"/>
              <a:buChar char="○"/>
            </a:pPr>
            <a:r>
              <a:rPr lang="en"/>
              <a:t>Architectural Overview (Sept 30th)</a:t>
            </a:r>
            <a:endParaRPr/>
          </a:p>
          <a:p>
            <a:pPr marL="914400" lvl="1" indent="-317500" algn="l" rtl="0">
              <a:spcBef>
                <a:spcPts val="0"/>
              </a:spcBef>
              <a:spcAft>
                <a:spcPts val="0"/>
              </a:spcAft>
              <a:buSzPts val="1400"/>
              <a:buChar char="○"/>
            </a:pPr>
            <a:r>
              <a:rPr lang="en"/>
              <a:t>Final Report (Apr 30)</a:t>
            </a:r>
            <a:endParaRPr/>
          </a:p>
          <a:p>
            <a:pPr marL="457200" lvl="0" indent="-342900" algn="l" rtl="0">
              <a:spcBef>
                <a:spcPts val="0"/>
              </a:spcBef>
              <a:spcAft>
                <a:spcPts val="0"/>
              </a:spcAft>
              <a:buSzPts val="1800"/>
              <a:buChar char="●"/>
            </a:pPr>
            <a:r>
              <a:rPr lang="en"/>
              <a:t>Software Artifacts</a:t>
            </a:r>
            <a:endParaRPr/>
          </a:p>
          <a:p>
            <a:pPr marL="914400" lvl="1" indent="-317500" algn="l" rtl="0">
              <a:spcBef>
                <a:spcPts val="0"/>
              </a:spcBef>
              <a:spcAft>
                <a:spcPts val="0"/>
              </a:spcAft>
              <a:buSzPts val="1400"/>
              <a:buChar char="○"/>
            </a:pPr>
            <a:r>
              <a:rPr lang="en"/>
              <a:t>Deliverables - Alpha ver (Feb 29th)</a:t>
            </a:r>
            <a:endParaRPr/>
          </a:p>
          <a:p>
            <a:pPr marL="914400" lvl="1" indent="-317500" algn="l" rtl="0">
              <a:spcBef>
                <a:spcPts val="0"/>
              </a:spcBef>
              <a:spcAft>
                <a:spcPts val="0"/>
              </a:spcAft>
              <a:buSzPts val="1400"/>
              <a:buChar char="○"/>
            </a:pPr>
            <a:r>
              <a:rPr lang="en"/>
              <a:t>Finalize unit-testing (Mar 31st)</a:t>
            </a:r>
            <a:endParaRPr/>
          </a:p>
          <a:p>
            <a:pPr marL="914400" lvl="1" indent="-317500" algn="l" rtl="0">
              <a:spcBef>
                <a:spcPts val="0"/>
              </a:spcBef>
              <a:spcAft>
                <a:spcPts val="0"/>
              </a:spcAft>
              <a:buSzPts val="1400"/>
              <a:buChar char="○"/>
            </a:pPr>
            <a:r>
              <a:rPr lang="en"/>
              <a:t>Complete integration testing (Apr 30)</a:t>
            </a:r>
            <a:endParaRPr/>
          </a:p>
          <a:p>
            <a:pPr marL="457200" lvl="0" indent="0" algn="l" rtl="0">
              <a:spcBef>
                <a:spcPts val="1600"/>
              </a:spcBef>
              <a:spcAft>
                <a:spcPts val="1600"/>
              </a:spcAft>
              <a:buNone/>
            </a:pPr>
            <a:endParaRPr/>
          </a:p>
        </p:txBody>
      </p:sp>
      <p:pic>
        <p:nvPicPr>
          <p:cNvPr id="2" name="Audio 1">
            <a:hlinkClick r:id="" action="ppaction://media"/>
            <a:extLst>
              <a:ext uri="{FF2B5EF4-FFF2-40B4-BE49-F238E27FC236}">
                <a16:creationId xmlns:a16="http://schemas.microsoft.com/office/drawing/2014/main" id="{C22A0B02-3F21-4BA4-8E3C-6882D70A28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5312"/>
    </mc:Choice>
    <mc:Fallback>
      <p:transition spd="slow" advTm="55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On-screen Show (16:9)</PresentationFormat>
  <Paragraphs>66</Paragraphs>
  <Slides>7</Slides>
  <Notes>7</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Economica</vt:lpstr>
      <vt:lpstr>Open Sans</vt:lpstr>
      <vt:lpstr>Luxe</vt:lpstr>
      <vt:lpstr>Requirements &amp; Engineering Standards</vt:lpstr>
      <vt:lpstr>Functional Requirements</vt:lpstr>
      <vt:lpstr>Environmental/Operational Requirements</vt:lpstr>
      <vt:lpstr>Economic Requirements</vt:lpstr>
      <vt:lpstr>Digital Design Standards</vt:lpstr>
      <vt:lpstr>Software Engineering Standards</vt:lpstr>
      <vt:lpstr>Software Development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&amp; Engineering Standards</dc:title>
  <cp:lastModifiedBy>Sam Stifter</cp:lastModifiedBy>
  <cp:revision>2</cp:revision>
  <dcterms:modified xsi:type="dcterms:W3CDTF">2019-09-20T16:53:12Z</dcterms:modified>
</cp:coreProperties>
</file>